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2" r:id="rId3"/>
    <p:sldId id="271" r:id="rId4"/>
    <p:sldId id="272" r:id="rId5"/>
    <p:sldId id="276" r:id="rId6"/>
    <p:sldId id="277" r:id="rId7"/>
    <p:sldId id="278" r:id="rId8"/>
    <p:sldId id="280" r:id="rId9"/>
    <p:sldId id="275" r:id="rId10"/>
    <p:sldId id="283" r:id="rId11"/>
    <p:sldId id="284"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6" d="100"/>
          <a:sy n="66" d="100"/>
        </p:scale>
        <p:origin x="-1506" y="-14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11837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13913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197955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2588302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3631971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101283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2022686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3280041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292687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304919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45D16DF-303E-4759-BADD-EA018096F316}" type="datetimeFigureOut">
              <a:rPr lang="ru-RU" smtClean="0"/>
              <a:pPr/>
              <a:t>27.04.2020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2262347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5D16DF-303E-4759-BADD-EA018096F316}" type="datetimeFigureOut">
              <a:rPr lang="ru-RU" smtClean="0"/>
              <a:pPr/>
              <a:t>27.04.2020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BF385-ED5F-4CA0-A2CD-0EB5DEB5FFFB}" type="slidenum">
              <a:rPr lang="ru-RU" smtClean="0"/>
              <a:pPr/>
              <a:t>‹#›</a:t>
            </a:fld>
            <a:endParaRPr lang="ru-RU"/>
          </a:p>
        </p:txBody>
      </p:sp>
    </p:spTree>
    <p:extLst>
      <p:ext uri="{BB962C8B-B14F-4D97-AF65-F5344CB8AC3E}">
        <p14:creationId xmlns="" xmlns:p14="http://schemas.microsoft.com/office/powerpoint/2010/main" val="840213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www.keagi.kz/" TargetMode="External"/><Relationship Id="rId2" Type="http://schemas.openxmlformats.org/officeDocument/2006/relationships/hyperlink" Target="mailto:k_eagi@mail.ru"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olledg EAGI"/>
          <p:cNvPicPr>
            <a:picLocks noChangeAspect="1" noChangeArrowheads="1"/>
          </p:cNvPicPr>
          <p:nvPr/>
        </p:nvPicPr>
        <p:blipFill rotWithShape="1">
          <a:blip r:embed="rId2">
            <a:extLst>
              <a:ext uri="{BEBA8EAE-BF5A-486C-A8C5-ECC9F3942E4B}">
                <a14:imgProps xmlns="" xmlns:a14="http://schemas.microsoft.com/office/drawing/2010/main">
                  <a14:imgLayer r:embed="rId3">
                    <a14:imgEffect>
                      <a14:brightnessContrast bright="20000" contrast="40000"/>
                    </a14:imgEffect>
                  </a14:imgLayer>
                </a14:imgProps>
              </a:ext>
            </a:extLst>
          </a:blip>
          <a:srcRect l="47102" r="7404"/>
          <a:stretch/>
        </p:blipFill>
        <p:spPr bwMode="auto">
          <a:xfrm>
            <a:off x="257436" y="1767565"/>
            <a:ext cx="1807659" cy="4952896"/>
          </a:xfrm>
          <a:prstGeom prst="rect">
            <a:avLst/>
          </a:prstGeom>
          <a:noFill/>
          <a:ln>
            <a:noFill/>
          </a:ln>
        </p:spPr>
      </p:pic>
      <p:sp>
        <p:nvSpPr>
          <p:cNvPr id="2" name="Прямоугольник 1"/>
          <p:cNvSpPr/>
          <p:nvPr/>
        </p:nvSpPr>
        <p:spPr>
          <a:xfrm>
            <a:off x="2295246" y="1340768"/>
            <a:ext cx="6254324" cy="4154984"/>
          </a:xfrm>
          <a:prstGeom prst="rect">
            <a:avLst/>
          </a:prstGeom>
        </p:spPr>
        <p:txBody>
          <a:bodyPr wrap="square">
            <a:spAutoFit/>
          </a:bodyPr>
          <a:lstStyle/>
          <a:p>
            <a:pPr algn="ctr">
              <a:lnSpc>
                <a:spcPct val="115000"/>
              </a:lnSpc>
              <a:spcAft>
                <a:spcPts val="0"/>
              </a:spcAft>
            </a:pPr>
            <a:r>
              <a:rPr lang="kk-KZ" sz="4000" b="1" cap="all" dirty="0">
                <a:ln w="9000" cmpd="sng">
                  <a:solidFill>
                    <a:schemeClr val="accent4">
                      <a:shade val="50000"/>
                      <a:satMod val="120000"/>
                    </a:schemeClr>
                  </a:solidFill>
                  <a:prstDash val="solid"/>
                </a:ln>
                <a:gradFill>
                  <a:gsLst>
                    <a:gs pos="0">
                      <a:srgbClr val="0070C0"/>
                    </a:gs>
                    <a:gs pos="85000">
                      <a:srgbClr val="0070C0"/>
                    </a:gs>
                    <a:gs pos="75000">
                      <a:srgbClr val="0070C0"/>
                    </a:gs>
                    <a:gs pos="100000">
                      <a:srgbClr val="002060"/>
                    </a:gs>
                  </a:gsLst>
                  <a:lin ang="5400000"/>
                </a:gradFill>
                <a:effectLst>
                  <a:reflection blurRad="12700" stA="28000" endPos="45000" dist="1000" dir="5400000" sy="-100000" algn="bl" rotWithShape="0"/>
                </a:effectLst>
                <a:latin typeface="Tahoma" pitchFamily="34" charset="0"/>
                <a:ea typeface="Tahoma" pitchFamily="34" charset="0"/>
                <a:cs typeface="Tahoma" pitchFamily="34" charset="0"/>
              </a:rPr>
              <a:t>АТЛАС СПЕЦИАЛЬНОСТЕЙ   КОЛЛЕДЖА ЕВРАЗИЙСКОГО</a:t>
            </a:r>
            <a:endParaRPr lang="ru-RU" sz="4000" b="1" cap="all" dirty="0">
              <a:ln w="9000" cmpd="sng">
                <a:solidFill>
                  <a:schemeClr val="accent4">
                    <a:shade val="50000"/>
                    <a:satMod val="120000"/>
                  </a:schemeClr>
                </a:solidFill>
                <a:prstDash val="solid"/>
              </a:ln>
              <a:gradFill>
                <a:gsLst>
                  <a:gs pos="0">
                    <a:srgbClr val="0070C0"/>
                  </a:gs>
                  <a:gs pos="85000">
                    <a:srgbClr val="0070C0"/>
                  </a:gs>
                  <a:gs pos="75000">
                    <a:srgbClr val="0070C0"/>
                  </a:gs>
                  <a:gs pos="100000">
                    <a:srgbClr val="002060"/>
                  </a:gs>
                </a:gsLst>
                <a:lin ang="5400000"/>
              </a:gradFill>
              <a:effectLst>
                <a:reflection blurRad="12700" stA="28000" endPos="45000" dist="1000" dir="5400000" sy="-100000" algn="bl" rotWithShape="0"/>
              </a:effectLst>
              <a:latin typeface="Tahoma" pitchFamily="34" charset="0"/>
              <a:ea typeface="Tahoma" pitchFamily="34" charset="0"/>
              <a:cs typeface="Tahoma" pitchFamily="34" charset="0"/>
            </a:endParaRPr>
          </a:p>
          <a:p>
            <a:pPr algn="ctr">
              <a:spcAft>
                <a:spcPts val="0"/>
              </a:spcAft>
            </a:pPr>
            <a:r>
              <a:rPr lang="kk-KZ" sz="4000" b="1" cap="all" dirty="0">
                <a:ln w="9000" cmpd="sng">
                  <a:solidFill>
                    <a:schemeClr val="accent4">
                      <a:shade val="50000"/>
                      <a:satMod val="120000"/>
                    </a:schemeClr>
                  </a:solidFill>
                  <a:prstDash val="solid"/>
                </a:ln>
                <a:gradFill>
                  <a:gsLst>
                    <a:gs pos="0">
                      <a:srgbClr val="0070C0"/>
                    </a:gs>
                    <a:gs pos="85000">
                      <a:srgbClr val="0070C0"/>
                    </a:gs>
                    <a:gs pos="75000">
                      <a:srgbClr val="0070C0"/>
                    </a:gs>
                    <a:gs pos="100000">
                      <a:srgbClr val="002060"/>
                    </a:gs>
                  </a:gsLst>
                  <a:lin ang="5400000"/>
                </a:gradFill>
                <a:effectLst>
                  <a:reflection blurRad="12700" stA="28000" endPos="45000" dist="1000" dir="5400000" sy="-100000" algn="bl" rotWithShape="0"/>
                </a:effectLst>
                <a:latin typeface="Tahoma" pitchFamily="34" charset="0"/>
                <a:ea typeface="Tahoma" pitchFamily="34" charset="0"/>
                <a:cs typeface="Tahoma" pitchFamily="34" charset="0"/>
              </a:rPr>
              <a:t>ГУМАНИТАРНОГО ИНСТИТУТА</a:t>
            </a:r>
            <a:endParaRPr lang="ru-RU" sz="4000" b="1" cap="all" dirty="0">
              <a:ln w="9000" cmpd="sng">
                <a:solidFill>
                  <a:schemeClr val="accent4">
                    <a:shade val="50000"/>
                    <a:satMod val="120000"/>
                  </a:schemeClr>
                </a:solidFill>
                <a:prstDash val="solid"/>
              </a:ln>
              <a:gradFill>
                <a:gsLst>
                  <a:gs pos="0">
                    <a:srgbClr val="0070C0"/>
                  </a:gs>
                  <a:gs pos="85000">
                    <a:srgbClr val="0070C0"/>
                  </a:gs>
                  <a:gs pos="75000">
                    <a:srgbClr val="0070C0"/>
                  </a:gs>
                  <a:gs pos="100000">
                    <a:srgbClr val="002060"/>
                  </a:gs>
                </a:gsLst>
                <a:lin ang="5400000"/>
              </a:gradFill>
              <a:effectLst>
                <a:reflection blurRad="12700" stA="28000" endPos="45000" dist="1000" dir="5400000" sy="-100000" algn="bl" rotWithShape="0"/>
              </a:effectLst>
              <a:latin typeface="Tahoma" pitchFamily="34" charset="0"/>
              <a:ea typeface="Tahoma" pitchFamily="34" charset="0"/>
              <a:cs typeface="Tahoma" pitchFamily="34" charset="0"/>
            </a:endParaRPr>
          </a:p>
        </p:txBody>
      </p:sp>
      <p:sp>
        <p:nvSpPr>
          <p:cNvPr id="4" name="Прямоугольник 3"/>
          <p:cNvSpPr/>
          <p:nvPr/>
        </p:nvSpPr>
        <p:spPr>
          <a:xfrm>
            <a:off x="3113863" y="6021288"/>
            <a:ext cx="4418069" cy="517065"/>
          </a:xfrm>
          <a:prstGeom prst="rect">
            <a:avLst/>
          </a:prstGeom>
        </p:spPr>
        <p:txBody>
          <a:bodyPr wrap="none">
            <a:spAutoFit/>
          </a:bodyPr>
          <a:lstStyle/>
          <a:p>
            <a:pPr>
              <a:lnSpc>
                <a:spcPct val="115000"/>
              </a:lnSpc>
              <a:spcAft>
                <a:spcPts val="0"/>
              </a:spcAft>
              <a:tabLst>
                <a:tab pos="2254250" algn="l"/>
              </a:tabLst>
            </a:pPr>
            <a:r>
              <a:rPr lang="ru-RU" sz="2400" b="1" cap="all" dirty="0" smtClean="0">
                <a:ln w="9000" cmpd="sng">
                  <a:solidFill>
                    <a:schemeClr val="accent4">
                      <a:shade val="50000"/>
                      <a:satMod val="120000"/>
                    </a:schemeClr>
                  </a:solidFill>
                  <a:prstDash val="solid"/>
                </a:ln>
                <a:gradFill>
                  <a:gsLst>
                    <a:gs pos="0">
                      <a:srgbClr val="0070C0"/>
                    </a:gs>
                    <a:gs pos="85000">
                      <a:srgbClr val="0070C0"/>
                    </a:gs>
                    <a:gs pos="75000">
                      <a:srgbClr val="0070C0"/>
                    </a:gs>
                    <a:gs pos="100000">
                      <a:srgbClr val="002060"/>
                    </a:gs>
                  </a:gsLst>
                  <a:lin ang="5400000"/>
                </a:gradFill>
                <a:effectLst>
                  <a:reflection blurRad="12700" stA="28000" endPos="45000" dist="1000" dir="5400000" sy="-100000" algn="bl" rotWithShape="0"/>
                </a:effectLst>
                <a:latin typeface="Times New Roman" pitchFamily="18" charset="0"/>
                <a:ea typeface="Times New Roman"/>
                <a:cs typeface="Times New Roman" pitchFamily="18" charset="0"/>
              </a:rPr>
              <a:t>(НАВИГАТОР ПРОФЕССИЙ)</a:t>
            </a:r>
            <a:endParaRPr lang="ru-RU" sz="2400" b="1" cap="all" dirty="0">
              <a:ln w="9000" cmpd="sng">
                <a:solidFill>
                  <a:schemeClr val="accent4">
                    <a:shade val="50000"/>
                    <a:satMod val="120000"/>
                  </a:schemeClr>
                </a:solidFill>
                <a:prstDash val="solid"/>
              </a:ln>
              <a:gradFill>
                <a:gsLst>
                  <a:gs pos="0">
                    <a:srgbClr val="0070C0"/>
                  </a:gs>
                  <a:gs pos="85000">
                    <a:srgbClr val="0070C0"/>
                  </a:gs>
                  <a:gs pos="75000">
                    <a:srgbClr val="0070C0"/>
                  </a:gs>
                  <a:gs pos="100000">
                    <a:srgbClr val="002060"/>
                  </a:gs>
                </a:gsLst>
                <a:lin ang="5400000"/>
              </a:gradFill>
              <a:effectLst>
                <a:reflection blurRad="12700" stA="28000" endPos="45000" dist="1000" dir="5400000" sy="-100000" algn="bl" rotWithShape="0"/>
              </a:effectLst>
              <a:latin typeface="Times New Roman" pitchFamily="18" charset="0"/>
              <a:ea typeface="Times New Roman"/>
              <a:cs typeface="Times New Roman" pitchFamily="18" charset="0"/>
            </a:endParaRPr>
          </a:p>
        </p:txBody>
      </p:sp>
      <p:pic>
        <p:nvPicPr>
          <p:cNvPr id="8" name="Рисунок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8009" y="185655"/>
            <a:ext cx="1566514" cy="1397620"/>
          </a:xfrm>
          <a:prstGeom prst="rect">
            <a:avLst/>
          </a:prstGeom>
        </p:spPr>
      </p:pic>
      <p:sp>
        <p:nvSpPr>
          <p:cNvPr id="10" name="TextBox 9"/>
          <p:cNvSpPr txBox="1"/>
          <p:nvPr/>
        </p:nvSpPr>
        <p:spPr>
          <a:xfrm>
            <a:off x="1700817" y="185655"/>
            <a:ext cx="7443183" cy="430887"/>
          </a:xfrm>
          <a:prstGeom prst="rect">
            <a:avLst/>
          </a:prstGeom>
          <a:noFill/>
        </p:spPr>
        <p:txBody>
          <a:bodyPr wrap="square" rtlCol="0">
            <a:spAutoFit/>
          </a:bodyPr>
          <a:lstStyle/>
          <a:p>
            <a:pPr algn="ctr">
              <a:spcAft>
                <a:spcPts val="0"/>
              </a:spcAft>
              <a:tabLst>
                <a:tab pos="2254250" algn="l"/>
              </a:tabLst>
            </a:pPr>
            <a:r>
              <a:rPr lang="ru-RU" sz="2200" b="1" i="1" dirty="0">
                <a:solidFill>
                  <a:srgbClr val="0070C0"/>
                </a:solidFill>
                <a:latin typeface="Times New Roman" pitchFamily="18" charset="0"/>
                <a:cs typeface="Times New Roman" pitchFamily="18" charset="0"/>
              </a:rPr>
              <a:t>Каждому нужно будущее! </a:t>
            </a:r>
            <a:r>
              <a:rPr lang="ru-RU" sz="2200" b="1" i="1" dirty="0" smtClean="0">
                <a:solidFill>
                  <a:srgbClr val="0070C0"/>
                </a:solidFill>
                <a:latin typeface="Times New Roman" pitchFamily="18" charset="0"/>
                <a:cs typeface="Times New Roman" pitchFamily="18" charset="0"/>
              </a:rPr>
              <a:t>Будущему </a:t>
            </a:r>
            <a:r>
              <a:rPr lang="ru-RU" sz="2200" b="1" i="1" dirty="0">
                <a:solidFill>
                  <a:srgbClr val="0070C0"/>
                </a:solidFill>
                <a:latin typeface="Times New Roman" pitchFamily="18" charset="0"/>
                <a:cs typeface="Times New Roman" pitchFamily="18" charset="0"/>
              </a:rPr>
              <a:t>нужен каждый!</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5751" y="242571"/>
            <a:ext cx="5155506" cy="1077218"/>
          </a:xfrm>
          <a:prstGeom prst="rect">
            <a:avLst/>
          </a:prstGeom>
          <a:noFill/>
        </p:spPr>
        <p:txBody>
          <a:bodyPr wrap="square" rtlCol="0">
            <a:spAutoFit/>
          </a:bodyPr>
          <a:lstStyle/>
          <a:p>
            <a:r>
              <a:rPr lang="ru-RU" sz="2400" b="1" dirty="0" smtClean="0">
                <a:solidFill>
                  <a:srgbClr val="0070C0"/>
                </a:solidFill>
                <a:latin typeface="Times New Roman" pitchFamily="18" charset="0"/>
                <a:cs typeface="Times New Roman" pitchFamily="18" charset="0"/>
              </a:rPr>
              <a:t>0401000 БИБЛИОТЕЧНОЕ ДЕЛО </a:t>
            </a:r>
          </a:p>
          <a:p>
            <a:r>
              <a:rPr lang="ru-RU" sz="2000" b="1" i="1" dirty="0" smtClean="0">
                <a:solidFill>
                  <a:srgbClr val="0070C0"/>
                </a:solidFill>
                <a:latin typeface="Times New Roman" pitchFamily="18" charset="0"/>
                <a:cs typeface="Times New Roman" pitchFamily="18" charset="0"/>
              </a:rPr>
              <a:t>Квалификация: </a:t>
            </a:r>
            <a:r>
              <a:rPr lang="ru-RU" sz="2000" dirty="0" smtClean="0">
                <a:latin typeface="Times New Roman" pitchFamily="18" charset="0"/>
                <a:cs typeface="Times New Roman" pitchFamily="18" charset="0"/>
              </a:rPr>
              <a:t>040101 3 Библиотекарь</a:t>
            </a:r>
          </a:p>
          <a:p>
            <a:r>
              <a:rPr lang="ru-RU" sz="2000" b="1" i="1" dirty="0" smtClean="0">
                <a:solidFill>
                  <a:srgbClr val="0070C0"/>
                </a:solidFill>
                <a:latin typeface="Times New Roman" pitchFamily="18" charset="0"/>
                <a:cs typeface="Times New Roman" pitchFamily="18" charset="0"/>
              </a:rPr>
              <a:t>Срок обучения: </a:t>
            </a:r>
            <a:r>
              <a:rPr lang="ru-RU" sz="2000" dirty="0" smtClean="0">
                <a:latin typeface="Times New Roman" pitchFamily="18" charset="0"/>
                <a:cs typeface="Times New Roman" pitchFamily="18" charset="0"/>
              </a:rPr>
              <a:t>на базе 11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.- 1г.10 мес.</a:t>
            </a:r>
            <a:endParaRPr lang="ru-RU" sz="2000" dirty="0">
              <a:latin typeface="Times New Roman" pitchFamily="18" charset="0"/>
              <a:cs typeface="Times New Roman" pitchFamily="18" charset="0"/>
            </a:endParaRPr>
          </a:p>
        </p:txBody>
      </p:sp>
      <p:sp>
        <p:nvSpPr>
          <p:cNvPr id="3" name="Прямоугольник 2"/>
          <p:cNvSpPr/>
          <p:nvPr/>
        </p:nvSpPr>
        <p:spPr>
          <a:xfrm>
            <a:off x="827584" y="3645024"/>
            <a:ext cx="7786710" cy="2862322"/>
          </a:xfrm>
          <a:prstGeom prst="rect">
            <a:avLst/>
          </a:prstGeom>
        </p:spPr>
        <p:txBody>
          <a:bodyPr wrap="square">
            <a:spAutoFit/>
          </a:bodyPr>
          <a:lstStyle/>
          <a:p>
            <a:pPr algn="just"/>
            <a:r>
              <a:rPr lang="ru-RU" sz="2000" b="1" i="1" dirty="0" smtClean="0">
                <a:latin typeface="Times New Roman" pitchFamily="18" charset="0"/>
                <a:cs typeface="Times New Roman" pitchFamily="18" charset="0"/>
              </a:rPr>
              <a:t>Библиотекарь</a:t>
            </a:r>
            <a:r>
              <a:rPr lang="ru-RU" sz="2000" dirty="0" smtClean="0">
                <a:latin typeface="Times New Roman" pitchFamily="18" charset="0"/>
                <a:cs typeface="Times New Roman" pitchFamily="18" charset="0"/>
              </a:rPr>
              <a:t> – хранитель книг в прямом и переносном смысле. Ему известны секреты классификации книг, составления библиографических справочников и каталогов. </a:t>
            </a:r>
            <a:r>
              <a:rPr lang="ru-RU" sz="2000" b="1" i="1" dirty="0" smtClean="0">
                <a:latin typeface="Times New Roman" pitchFamily="18" charset="0"/>
                <a:cs typeface="Times New Roman" pitchFamily="18" charset="0"/>
              </a:rPr>
              <a:t>Современный библиотекарь</a:t>
            </a:r>
            <a:r>
              <a:rPr lang="ru-RU" sz="2000" dirty="0" smtClean="0">
                <a:latin typeface="Times New Roman" pitchFamily="18" charset="0"/>
                <a:cs typeface="Times New Roman" pitchFamily="18" charset="0"/>
              </a:rPr>
              <a:t> хорошо разбирается в современных информационных технологиях: владеет компьютером, всеми видами офисной техники, видеотехникой и другой аппаратурой. Но работа с библиотечным фондом – это лишь одно направление его деятельности. Другое направление – работа с читателями. Библиотекарь консультирует посетителей, помогает им в поиске и выборе литературы.</a:t>
            </a:r>
            <a:endParaRPr lang="ru-RU" sz="2000" dirty="0">
              <a:latin typeface="Times New Roman" pitchFamily="18" charset="0"/>
              <a:cs typeface="Times New Roman" pitchFamily="18" charset="0"/>
            </a:endParaRPr>
          </a:p>
        </p:txBody>
      </p:sp>
      <p:pic>
        <p:nvPicPr>
          <p:cNvPr id="6" name="Рисунок 5" descr="G:\ОБМЕННИК\ФОТО\библиотечное дело\IMG-20180511-WA0014.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0133" y="1481536"/>
            <a:ext cx="3286148" cy="1875600"/>
          </a:xfrm>
          <a:prstGeom prst="rect">
            <a:avLst/>
          </a:prstGeom>
          <a:ln>
            <a:noFill/>
          </a:ln>
          <a:effectLst>
            <a:outerShdw blurRad="190500" algn="tl" rotWithShape="0">
              <a:srgbClr val="000000">
                <a:alpha val="70000"/>
              </a:srgbClr>
            </a:outerShdw>
          </a:effectLst>
        </p:spPr>
      </p:pic>
      <p:pic>
        <p:nvPicPr>
          <p:cNvPr id="7" name="Picture 5" descr="G:\ОБМЕННИК\ФОТО\библиотечное дело\IMG-20180530-WA006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43504" y="1500173"/>
            <a:ext cx="3018234" cy="1875600"/>
          </a:xfrm>
          <a:prstGeom prst="rect">
            <a:avLst/>
          </a:prstGeom>
          <a:ln>
            <a:noFill/>
          </a:ln>
          <a:effectLst>
            <a:outerShdw blurRad="190500" algn="tl" rotWithShape="0">
              <a:srgbClr val="000000">
                <a:alpha val="70000"/>
              </a:srgbClr>
            </a:outerShdw>
          </a:effectLst>
          <a:extLst/>
        </p:spPr>
      </p:pic>
      <p:pic>
        <p:nvPicPr>
          <p:cNvPr id="8" name="Рисунок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71600" y="310516"/>
            <a:ext cx="1049274" cy="93614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0322" y="2348880"/>
            <a:ext cx="5947462" cy="3231654"/>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ahoma" pitchFamily="34" charset="0"/>
                <a:ea typeface="Tahoma" pitchFamily="34" charset="0"/>
                <a:cs typeface="Tahoma" pitchFamily="34" charset="0"/>
              </a:rPr>
              <a:t>Ждем Вас по адресу: </a:t>
            </a:r>
          </a:p>
          <a:p>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г. </a:t>
            </a:r>
            <a:r>
              <a:rPr lang="ru-RU"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Нур</a:t>
            </a: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-Султан</a:t>
            </a:r>
          </a:p>
          <a:p>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пр. М.Жумабаева 4 «а»</a:t>
            </a:r>
          </a:p>
          <a:p>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+7 (7172) 6</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8</a:t>
            </a: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0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0</a:t>
            </a: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82</a:t>
            </a:r>
          </a:p>
          <a:p>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87019606250</a:t>
            </a:r>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e</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-mail</a:t>
            </a: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hlinkClick r:id="rId2"/>
              </a:rPr>
              <a:t>k_eagi@mail.ru</a:t>
            </a:r>
            <a:endPar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hlinkClick r:id="rId3"/>
              </a:rPr>
              <a:t>www.keagi.kz</a:t>
            </a:r>
            <a:endPar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kolledzheagi</a:t>
            </a:r>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3" name="Picture 2" descr="Kolledg EAGI"/>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rightnessContrast bright="20000" contrast="40000"/>
                    </a14:imgEffect>
                  </a14:imgLayer>
                </a14:imgProps>
              </a:ext>
            </a:extLst>
          </a:blip>
          <a:srcRect l="47102" r="7404"/>
          <a:stretch/>
        </p:blipFill>
        <p:spPr bwMode="auto">
          <a:xfrm>
            <a:off x="257436" y="1767565"/>
            <a:ext cx="1807659" cy="4952896"/>
          </a:xfrm>
          <a:prstGeom prst="rect">
            <a:avLst/>
          </a:prstGeom>
          <a:noFill/>
          <a:ln>
            <a:noFill/>
          </a:ln>
        </p:spPr>
      </p:pic>
      <p:pic>
        <p:nvPicPr>
          <p:cNvPr id="4" name="Рисунок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78009" y="185655"/>
            <a:ext cx="1566514" cy="1397620"/>
          </a:xfrm>
          <a:prstGeom prst="rect">
            <a:avLst/>
          </a:prstGeom>
        </p:spPr>
      </p:pic>
      <p:sp>
        <p:nvSpPr>
          <p:cNvPr id="6" name="TextBox 5"/>
          <p:cNvSpPr txBox="1"/>
          <p:nvPr/>
        </p:nvSpPr>
        <p:spPr>
          <a:xfrm>
            <a:off x="2705842" y="529614"/>
            <a:ext cx="5523416" cy="1043619"/>
          </a:xfrm>
          <a:prstGeom prst="rect">
            <a:avLst/>
          </a:prstGeom>
          <a:noFill/>
        </p:spPr>
        <p:txBody>
          <a:bodyPr wrap="square" rtlCol="0">
            <a:spAutoFit/>
          </a:bodyPr>
          <a:lstStyle/>
          <a:p>
            <a:pPr algn="ctr">
              <a:lnSpc>
                <a:spcPct val="115000"/>
              </a:lnSpc>
              <a:spcAft>
                <a:spcPts val="0"/>
              </a:spcAft>
              <a:tabLst>
                <a:tab pos="2254250" algn="l"/>
              </a:tabLst>
            </a:pPr>
            <a:r>
              <a:rPr lang="ru-RU" sz="2800" b="1" i="1" dirty="0">
                <a:solidFill>
                  <a:srgbClr val="0070C0"/>
                </a:solidFill>
                <a:latin typeface="Times New Roman" pitchFamily="18" charset="0"/>
                <a:cs typeface="Times New Roman" pitchFamily="18" charset="0"/>
              </a:rPr>
              <a:t>Каждому нужно будущее! </a:t>
            </a:r>
          </a:p>
          <a:p>
            <a:pPr algn="ctr">
              <a:lnSpc>
                <a:spcPct val="115000"/>
              </a:lnSpc>
              <a:spcAft>
                <a:spcPts val="0"/>
              </a:spcAft>
              <a:tabLst>
                <a:tab pos="2254250" algn="l"/>
              </a:tabLst>
            </a:pPr>
            <a:r>
              <a:rPr lang="ru-RU" sz="2800" b="1" i="1" dirty="0">
                <a:solidFill>
                  <a:srgbClr val="0070C0"/>
                </a:solidFill>
                <a:latin typeface="Times New Roman" pitchFamily="18" charset="0"/>
                <a:cs typeface="Times New Roman" pitchFamily="18" charset="0"/>
              </a:rPr>
              <a:t>Будущему нужен каждый!</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7704" y="307415"/>
            <a:ext cx="6742858" cy="2000548"/>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1305000</a:t>
            </a:r>
            <a:r>
              <a:rPr lang="ru-RU" sz="2200" dirty="0" smtClean="0">
                <a:solidFill>
                  <a:srgbClr val="0070C0"/>
                </a:solidFill>
                <a:latin typeface="Times New Roman" pitchFamily="18" charset="0"/>
                <a:cs typeface="Times New Roman" pitchFamily="18" charset="0"/>
              </a:rPr>
              <a:t> </a:t>
            </a:r>
            <a:r>
              <a:rPr lang="ru-RU" sz="2200" b="1" dirty="0" smtClean="0">
                <a:solidFill>
                  <a:srgbClr val="0070C0"/>
                </a:solidFill>
                <a:latin typeface="Times New Roman" pitchFamily="18" charset="0"/>
                <a:cs typeface="Times New Roman" pitchFamily="18" charset="0"/>
              </a:rPr>
              <a:t>ИНФОРМАЦИОННЫЕ СИСТЕМЫ (ПО ОБЛАСТЯМ ПРИМЕНЕНИЯ)</a:t>
            </a:r>
          </a:p>
          <a:p>
            <a:r>
              <a:rPr lang="ru-RU" sz="2000" b="1" i="1" dirty="0" smtClean="0">
                <a:solidFill>
                  <a:srgbClr val="0070C0"/>
                </a:solidFill>
                <a:latin typeface="Times New Roman" pitchFamily="18" charset="0"/>
                <a:cs typeface="Times New Roman" pitchFamily="18" charset="0"/>
              </a:rPr>
              <a:t>Квалификация:</a:t>
            </a:r>
            <a:r>
              <a:rPr lang="ru-RU" sz="2000" b="1" dirty="0" smtClean="0">
                <a:solidFill>
                  <a:srgbClr val="0070C0"/>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130503 3 Техник, </a:t>
            </a: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130501</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1</a:t>
            </a:r>
            <a:r>
              <a:rPr lang="ru-RU"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Дизайнер</a:t>
            </a:r>
            <a:endParaRPr lang="ru-RU" sz="2000" dirty="0" smtClean="0">
              <a:latin typeface="Times New Roman" pitchFamily="18" charset="0"/>
              <a:cs typeface="Times New Roman" pitchFamily="18" charset="0"/>
            </a:endParaRPr>
          </a:p>
          <a:p>
            <a:r>
              <a:rPr lang="ru-RU" sz="2000" b="1" i="1" dirty="0" smtClean="0">
                <a:solidFill>
                  <a:srgbClr val="0070C0"/>
                </a:solidFill>
                <a:latin typeface="Times New Roman" pitchFamily="18" charset="0"/>
                <a:cs typeface="Times New Roman" pitchFamily="18" charset="0"/>
              </a:rPr>
              <a:t>Срок обучения: </a:t>
            </a:r>
            <a:r>
              <a:rPr lang="ru-RU" sz="2000" dirty="0" smtClean="0">
                <a:latin typeface="Times New Roman" pitchFamily="18" charset="0"/>
                <a:cs typeface="Times New Roman" pitchFamily="18" charset="0"/>
              </a:rPr>
              <a:t>на базе 9 </a:t>
            </a:r>
            <a:r>
              <a:rPr lang="ru-RU" sz="2000" dirty="0" err="1" smtClean="0">
                <a:latin typeface="Times New Roman" pitchFamily="18" charset="0"/>
                <a:cs typeface="Times New Roman" pitchFamily="18" charset="0"/>
              </a:rPr>
              <a:t>кл</a:t>
            </a:r>
            <a:r>
              <a:rPr lang="ru-RU" sz="2000" dirty="0">
                <a:latin typeface="Times New Roman" pitchFamily="18" charset="0"/>
                <a:cs typeface="Times New Roman" pitchFamily="18" charset="0"/>
              </a:rPr>
              <a:t>. – </a:t>
            </a:r>
            <a:r>
              <a:rPr lang="ru-RU" sz="2000" dirty="0" smtClean="0">
                <a:latin typeface="Times New Roman" pitchFamily="18" charset="0"/>
                <a:cs typeface="Times New Roman" pitchFamily="18" charset="0"/>
              </a:rPr>
              <a:t>2 г.10 мес.</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на базе 11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1 г.10мес.</a:t>
            </a:r>
          </a:p>
        </p:txBody>
      </p:sp>
      <p:pic>
        <p:nvPicPr>
          <p:cNvPr id="5" name="Рисунок 4"/>
          <p:cNvPicPr/>
          <p:nvPr/>
        </p:nvPicPr>
        <p:blipFill rotWithShape="1">
          <a:blip r:embed="rId2" cstate="print">
            <a:extLst>
              <a:ext uri="{28A0092B-C50C-407E-A947-70E740481C1C}">
                <a14:useLocalDpi xmlns="" xmlns:a14="http://schemas.microsoft.com/office/drawing/2010/main" val="0"/>
              </a:ext>
            </a:extLst>
          </a:blip>
          <a:srcRect l="11363" r="3978"/>
          <a:stretch/>
        </p:blipFill>
        <p:spPr bwMode="auto">
          <a:xfrm>
            <a:off x="1127790" y="2416671"/>
            <a:ext cx="2571768" cy="1876425"/>
          </a:xfrm>
          <a:prstGeom prst="rect">
            <a:avLst/>
          </a:prstGeom>
          <a:ln>
            <a:noFill/>
          </a:ln>
          <a:effectLst>
            <a:outerShdw blurRad="190500" algn="tl" rotWithShape="0">
              <a:srgbClr val="000000">
                <a:alpha val="70000"/>
              </a:srgbClr>
            </a:outerShdw>
          </a:effectLst>
          <a:extLst>
            <a:ext uri="{53640926-AAD7-44D8-BBD7-CCE9431645EC}">
              <a14:shadowObscured xmlns="" xmlns:a14="http://schemas.microsoft.com/office/drawing/2010/main"/>
            </a:ext>
          </a:extLst>
        </p:spPr>
      </p:pic>
      <p:pic>
        <p:nvPicPr>
          <p:cNvPr id="6" name="Рисунок 5"/>
          <p:cNvPicPr/>
          <p:nvPr/>
        </p:nvPicPr>
        <p:blipFill>
          <a:blip r:embed="rId3" cstate="print">
            <a:extLst>
              <a:ext uri="{28A0092B-C50C-407E-A947-70E740481C1C}">
                <a14:useLocalDpi xmlns="" xmlns:a14="http://schemas.microsoft.com/office/drawing/2010/main" val="0"/>
              </a:ext>
            </a:extLst>
          </a:blip>
          <a:stretch>
            <a:fillRect/>
          </a:stretch>
        </p:blipFill>
        <p:spPr>
          <a:xfrm>
            <a:off x="5008247" y="2395894"/>
            <a:ext cx="2786082" cy="1875600"/>
          </a:xfrm>
          <a:prstGeom prst="rect">
            <a:avLst/>
          </a:prstGeom>
          <a:ln>
            <a:noFill/>
          </a:ln>
          <a:effectLst>
            <a:outerShdw blurRad="190500" algn="tl" rotWithShape="0">
              <a:srgbClr val="000000">
                <a:alpha val="70000"/>
              </a:srgbClr>
            </a:outerShdw>
          </a:effectLst>
        </p:spPr>
      </p:pic>
      <p:sp>
        <p:nvSpPr>
          <p:cNvPr id="7" name="Прямоугольник 6"/>
          <p:cNvSpPr/>
          <p:nvPr/>
        </p:nvSpPr>
        <p:spPr>
          <a:xfrm>
            <a:off x="603153" y="4293096"/>
            <a:ext cx="8072494" cy="2308324"/>
          </a:xfrm>
          <a:prstGeom prst="rect">
            <a:avLst/>
          </a:prstGeom>
        </p:spPr>
        <p:txBody>
          <a:bodyPr wrap="square">
            <a:spAutoFit/>
          </a:bodyPr>
          <a:lstStyle/>
          <a:p>
            <a:pPr algn="just"/>
            <a:r>
              <a:rPr lang="ru-RU" b="1" i="1" dirty="0" smtClean="0">
                <a:latin typeface="Times New Roman" pitchFamily="18" charset="0"/>
                <a:cs typeface="Times New Roman" pitchFamily="18" charset="0"/>
              </a:rPr>
              <a:t>Техник</a:t>
            </a:r>
            <a:r>
              <a:rPr lang="ru-RU" dirty="0" smtClean="0">
                <a:latin typeface="Times New Roman" pitchFamily="18" charset="0"/>
                <a:cs typeface="Times New Roman" pitchFamily="18" charset="0"/>
              </a:rPr>
              <a:t> —  специалист, обеспечивающий бесперебойную работу компьютерной техники, локальной сети, программного обеспечения в офисах и компаниях. Он отвечает за сетевую безопасность, работоспособность компьютеров и компьютерных программ. Круг его обязанностей очень широк — от закупки компьютеров и комплектующих до написания Web-сайтов.  Он может обслуживать предприятия с мощными серверами и многочисленными пользовательскими станциями, а может курировать маленькие фирмы с десятком, объединённых в локальную сеть, компьютеров.</a:t>
            </a:r>
            <a:endParaRPr lang="ru-RU" dirty="0">
              <a:latin typeface="Times New Roman" pitchFamily="18" charset="0"/>
              <a:cs typeface="Times New Roman" pitchFamily="18" charset="0"/>
            </a:endParaRPr>
          </a:p>
        </p:txBody>
      </p:sp>
      <p:pic>
        <p:nvPicPr>
          <p:cNvPr id="9" name="Рисунок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3153" y="313107"/>
            <a:ext cx="1049274" cy="93614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5786" y="295121"/>
            <a:ext cx="6638662" cy="1354217"/>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0512000 ПЕРЕВОДЧЕСКОЕ ДЕЛО</a:t>
            </a:r>
            <a:r>
              <a:rPr lang="en-US" sz="2200" b="1" dirty="0" smtClean="0">
                <a:solidFill>
                  <a:srgbClr val="0070C0"/>
                </a:solidFill>
                <a:latin typeface="Times New Roman" pitchFamily="18" charset="0"/>
                <a:cs typeface="Times New Roman" pitchFamily="18" charset="0"/>
              </a:rPr>
              <a:t> (</a:t>
            </a:r>
            <a:r>
              <a:rPr lang="ru-RU" sz="2200" b="1" dirty="0" smtClean="0">
                <a:solidFill>
                  <a:srgbClr val="0070C0"/>
                </a:solidFill>
                <a:latin typeface="Times New Roman" pitchFamily="18" charset="0"/>
                <a:cs typeface="Times New Roman" pitchFamily="18" charset="0"/>
              </a:rPr>
              <a:t>ПО ВИДАМ)</a:t>
            </a:r>
          </a:p>
          <a:p>
            <a:r>
              <a:rPr lang="ru-RU" sz="2000" b="1" i="1" dirty="0" smtClean="0">
                <a:solidFill>
                  <a:srgbClr val="0070C0"/>
                </a:solidFill>
                <a:latin typeface="Times New Roman" pitchFamily="18" charset="0"/>
                <a:cs typeface="Times New Roman" pitchFamily="18" charset="0"/>
              </a:rPr>
              <a:t>Квалификация</a:t>
            </a:r>
            <a:r>
              <a:rPr lang="ru-RU" sz="2000" b="1" i="1" dirty="0">
                <a:solidFill>
                  <a:srgbClr val="0070C0"/>
                </a:solidFill>
                <a:latin typeface="Times New Roman" pitchFamily="18" charset="0"/>
                <a:cs typeface="Times New Roman" pitchFamily="18" charset="0"/>
              </a:rPr>
              <a:t>:</a:t>
            </a:r>
            <a:r>
              <a:rPr lang="ru-RU" sz="2000" b="1" dirty="0">
                <a:solidFill>
                  <a:srgbClr val="0070C0"/>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051202 3 </a:t>
            </a:r>
            <a:r>
              <a:rPr lang="ru-RU" sz="2000" dirty="0">
                <a:latin typeface="Times New Roman" pitchFamily="18" charset="0"/>
                <a:cs typeface="Times New Roman" pitchFamily="18" charset="0"/>
              </a:rPr>
              <a:t>Гид-переводчик</a:t>
            </a:r>
          </a:p>
          <a:p>
            <a:r>
              <a:rPr lang="ru-RU" sz="2000" b="1" i="1" dirty="0">
                <a:solidFill>
                  <a:srgbClr val="0070C0"/>
                </a:solidFill>
                <a:latin typeface="Times New Roman" pitchFamily="18" charset="0"/>
                <a:cs typeface="Times New Roman" pitchFamily="18" charset="0"/>
              </a:rPr>
              <a:t>Срок обучения: </a:t>
            </a:r>
            <a:r>
              <a:rPr lang="ru-RU" sz="2000" dirty="0">
                <a:latin typeface="Times New Roman" pitchFamily="18" charset="0"/>
                <a:cs typeface="Times New Roman" pitchFamily="18" charset="0"/>
              </a:rPr>
              <a:t>на базе 9 </a:t>
            </a:r>
            <a:r>
              <a:rPr lang="ru-RU" sz="2000" dirty="0" err="1">
                <a:latin typeface="Times New Roman" pitchFamily="18" charset="0"/>
                <a:cs typeface="Times New Roman" pitchFamily="18" charset="0"/>
              </a:rPr>
              <a:t>кл</a:t>
            </a:r>
            <a:r>
              <a:rPr lang="ru-RU" sz="2000" dirty="0">
                <a:latin typeface="Times New Roman" pitchFamily="18" charset="0"/>
                <a:cs typeface="Times New Roman" pitchFamily="18" charset="0"/>
              </a:rPr>
              <a:t>. -2г.10мес</a:t>
            </a:r>
            <a:r>
              <a:rPr lang="ru-RU" sz="2000"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на </a:t>
            </a:r>
            <a:r>
              <a:rPr lang="ru-RU" sz="2000" dirty="0">
                <a:latin typeface="Times New Roman" pitchFamily="18" charset="0"/>
                <a:cs typeface="Times New Roman" pitchFamily="18" charset="0"/>
              </a:rPr>
              <a:t>базе 11 </a:t>
            </a:r>
            <a:r>
              <a:rPr lang="ru-RU" sz="2000" dirty="0" err="1">
                <a:latin typeface="Times New Roman" pitchFamily="18" charset="0"/>
                <a:cs typeface="Times New Roman" pitchFamily="18" charset="0"/>
              </a:rPr>
              <a:t>кл</a:t>
            </a:r>
            <a:r>
              <a:rPr lang="ru-RU" sz="2000" dirty="0">
                <a:latin typeface="Times New Roman" pitchFamily="18" charset="0"/>
                <a:cs typeface="Times New Roman" pitchFamily="18" charset="0"/>
              </a:rPr>
              <a:t>.- 1г.10мес. </a:t>
            </a:r>
          </a:p>
        </p:txBody>
      </p:sp>
      <p:sp>
        <p:nvSpPr>
          <p:cNvPr id="4" name="Прямоугольник 3"/>
          <p:cNvSpPr/>
          <p:nvPr/>
        </p:nvSpPr>
        <p:spPr>
          <a:xfrm>
            <a:off x="920750" y="4077072"/>
            <a:ext cx="7286676" cy="2031325"/>
          </a:xfrm>
          <a:prstGeom prst="rect">
            <a:avLst/>
          </a:prstGeom>
        </p:spPr>
        <p:txBody>
          <a:bodyPr wrap="square">
            <a:spAutoFit/>
          </a:bodyPr>
          <a:lstStyle/>
          <a:p>
            <a:pPr algn="just"/>
            <a:r>
              <a:rPr lang="ru-RU" b="1" i="1" dirty="0" smtClean="0">
                <a:latin typeface="Times New Roman" pitchFamily="18" charset="0"/>
                <a:cs typeface="Times New Roman" pitchFamily="18" charset="0"/>
              </a:rPr>
              <a:t>Переводчик</a:t>
            </a:r>
            <a:r>
              <a:rPr lang="ru-RU" dirty="0" smtClean="0">
                <a:latin typeface="Times New Roman" pitchFamily="18" charset="0"/>
                <a:cs typeface="Times New Roman" pitchFamily="18" charset="0"/>
              </a:rPr>
              <a:t> –  специалист, который грамотно и максимально приближенно к оригиналу переводит информацию с одного языка на другой. Переводчики могут переводить письменно или устно. Чаще всего от специалиста требуется навыки обоих видов перевода. Но некоторые переводчики специализируются на чем-то одном – переводят только письменно (например, работают в издательстве и переводят книги) или устно (например, работают гидами).</a:t>
            </a:r>
            <a:endParaRPr lang="ru-RU" dirty="0">
              <a:latin typeface="Times New Roman" pitchFamily="18" charset="0"/>
              <a:cs typeface="Times New Roman" pitchFamily="18" charset="0"/>
            </a:endParaRPr>
          </a:p>
        </p:txBody>
      </p:sp>
      <p:sp>
        <p:nvSpPr>
          <p:cNvPr id="7170" name="AutoShape 2" descr="Профессия гид-переводчик: обязанности, плюсы и минусы, интересные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2" name="AutoShape 4" descr="Профессия гид-переводчик: обязанности, плюсы и минусы, интересные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16512" y="313107"/>
            <a:ext cx="1049274" cy="936146"/>
          </a:xfrm>
          <a:prstGeom prst="rect">
            <a:avLst/>
          </a:prstGeom>
          <a:ln>
            <a:noFill/>
          </a:ln>
          <a:effectLst>
            <a:outerShdw blurRad="190500" algn="tl" rotWithShape="0">
              <a:srgbClr val="000000">
                <a:alpha val="70000"/>
              </a:srgbClr>
            </a:outerShdw>
          </a:effectLst>
        </p:spPr>
      </p:pic>
      <p:pic>
        <p:nvPicPr>
          <p:cNvPr id="1027" name="Picture 3" descr="F:\для атласа\18-04-11-5.jpg"/>
          <p:cNvPicPr>
            <a:picLocks noChangeAspect="1" noChangeArrowheads="1"/>
          </p:cNvPicPr>
          <p:nvPr/>
        </p:nvPicPr>
        <p:blipFill>
          <a:blip r:embed="rId3"/>
          <a:srcRect/>
          <a:stretch>
            <a:fillRect/>
          </a:stretch>
        </p:blipFill>
        <p:spPr bwMode="auto">
          <a:xfrm>
            <a:off x="1285852" y="1785926"/>
            <a:ext cx="3214711" cy="2214578"/>
          </a:xfrm>
          <a:prstGeom prst="rect">
            <a:avLst/>
          </a:prstGeom>
          <a:ln>
            <a:noFill/>
          </a:ln>
          <a:effectLst>
            <a:outerShdw blurRad="292100" dist="139700" dir="2700000" algn="tl" rotWithShape="0">
              <a:srgbClr val="333333">
                <a:alpha val="65000"/>
              </a:srgbClr>
            </a:outerShdw>
          </a:effectLst>
        </p:spPr>
      </p:pic>
      <p:pic>
        <p:nvPicPr>
          <p:cNvPr id="1028" name="Picture 4" descr="F:\для атласа\18-01-13-1.jpg"/>
          <p:cNvPicPr>
            <a:picLocks noChangeAspect="1" noChangeArrowheads="1"/>
          </p:cNvPicPr>
          <p:nvPr/>
        </p:nvPicPr>
        <p:blipFill>
          <a:blip r:embed="rId4"/>
          <a:srcRect/>
          <a:stretch>
            <a:fillRect/>
          </a:stretch>
        </p:blipFill>
        <p:spPr bwMode="auto">
          <a:xfrm>
            <a:off x="5072066" y="1785926"/>
            <a:ext cx="2869933" cy="21431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5696" y="415044"/>
            <a:ext cx="6336704" cy="1354217"/>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0201000</a:t>
            </a:r>
            <a:r>
              <a:rPr lang="ru-RU" sz="2200" dirty="0" smtClean="0">
                <a:solidFill>
                  <a:srgbClr val="0070C0"/>
                </a:solidFill>
                <a:latin typeface="Times New Roman" pitchFamily="18" charset="0"/>
                <a:cs typeface="Times New Roman" pitchFamily="18" charset="0"/>
              </a:rPr>
              <a:t>  </a:t>
            </a:r>
            <a:r>
              <a:rPr lang="ru-RU" sz="2200" b="1" dirty="0" smtClean="0">
                <a:solidFill>
                  <a:srgbClr val="0070C0"/>
                </a:solidFill>
                <a:latin typeface="Times New Roman" pitchFamily="18" charset="0"/>
                <a:cs typeface="Times New Roman" pitchFamily="18" charset="0"/>
              </a:rPr>
              <a:t>ПРАВОВЕДЕНИЕ</a:t>
            </a:r>
            <a:r>
              <a:rPr lang="ru-RU" sz="2200" dirty="0" smtClean="0">
                <a:solidFill>
                  <a:srgbClr val="0070C0"/>
                </a:solidFill>
              </a:rPr>
              <a:t> </a:t>
            </a:r>
          </a:p>
          <a:p>
            <a:r>
              <a:rPr lang="ru-RU" sz="2000" b="1" i="1" dirty="0" smtClean="0">
                <a:solidFill>
                  <a:srgbClr val="0070C0"/>
                </a:solidFill>
                <a:latin typeface="Times New Roman" pitchFamily="18" charset="0"/>
                <a:cs typeface="Times New Roman" pitchFamily="18" charset="0"/>
              </a:rPr>
              <a:t>Квалификация:</a:t>
            </a:r>
            <a:r>
              <a:rPr lang="ru-RU" sz="2000" b="1" dirty="0" smtClean="0">
                <a:solidFill>
                  <a:srgbClr val="0070C0"/>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020101 3 Юрист</a:t>
            </a:r>
          </a:p>
          <a:p>
            <a:r>
              <a:rPr lang="ru-RU" sz="2000" b="1" i="1" dirty="0" smtClean="0">
                <a:solidFill>
                  <a:srgbClr val="0070C0"/>
                </a:solidFill>
                <a:latin typeface="Times New Roman" pitchFamily="18" charset="0"/>
                <a:cs typeface="Times New Roman" pitchFamily="18" charset="0"/>
              </a:rPr>
              <a:t>Срок обучения: </a:t>
            </a:r>
            <a:r>
              <a:rPr lang="ru-RU" sz="2000" dirty="0" smtClean="0">
                <a:latin typeface="Times New Roman" pitchFamily="18" charset="0"/>
                <a:cs typeface="Times New Roman" pitchFamily="18" charset="0"/>
              </a:rPr>
              <a:t>на базе 9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.- 2г.10мес., </a:t>
            </a: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на базе 11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- 1г. 10мес</a:t>
            </a:r>
            <a:r>
              <a:rPr lang="ru-RU" sz="2000" dirty="0" smtClean="0"/>
              <a:t>.</a:t>
            </a:r>
            <a:endParaRPr lang="ru-RU" sz="2000" dirty="0"/>
          </a:p>
        </p:txBody>
      </p:sp>
      <p:sp>
        <p:nvSpPr>
          <p:cNvPr id="4" name="Прямоугольник 3"/>
          <p:cNvSpPr/>
          <p:nvPr/>
        </p:nvSpPr>
        <p:spPr>
          <a:xfrm>
            <a:off x="734674" y="4221088"/>
            <a:ext cx="7869774" cy="1938992"/>
          </a:xfrm>
          <a:prstGeom prst="rect">
            <a:avLst/>
          </a:prstGeom>
        </p:spPr>
        <p:txBody>
          <a:bodyPr wrap="square">
            <a:spAutoFit/>
          </a:bodyPr>
          <a:lstStyle/>
          <a:p>
            <a:pPr algn="just"/>
            <a:r>
              <a:rPr lang="ru-RU" sz="2000" dirty="0" smtClean="0">
                <a:latin typeface="Times New Roman" pitchFamily="18" charset="0"/>
                <a:cs typeface="Times New Roman" pitchFamily="18" charset="0"/>
              </a:rPr>
              <a:t>Профессия </a:t>
            </a:r>
            <a:r>
              <a:rPr lang="ru-RU" sz="2000" b="1" i="1" dirty="0" smtClean="0">
                <a:latin typeface="Times New Roman" pitchFamily="18" charset="0"/>
                <a:cs typeface="Times New Roman" pitchFamily="18" charset="0"/>
              </a:rPr>
              <a:t>«</a:t>
            </a:r>
            <a:r>
              <a:rPr lang="ru-RU" sz="2000" b="1" i="1" dirty="0">
                <a:latin typeface="Times New Roman" pitchFamily="18" charset="0"/>
                <a:cs typeface="Times New Roman" pitchFamily="18" charset="0"/>
              </a:rPr>
              <a:t>Ю</a:t>
            </a:r>
            <a:r>
              <a:rPr lang="ru-RU" sz="2000" b="1" i="1" dirty="0" smtClean="0">
                <a:latin typeface="Times New Roman" pitchFamily="18" charset="0"/>
                <a:cs typeface="Times New Roman" pitchFamily="18" charset="0"/>
              </a:rPr>
              <a:t>рист» </a:t>
            </a:r>
            <a:r>
              <a:rPr lang="ru-RU" sz="2000" dirty="0" smtClean="0">
                <a:latin typeface="Times New Roman" pitchFamily="18" charset="0"/>
                <a:cs typeface="Times New Roman" pitchFamily="18" charset="0"/>
              </a:rPr>
              <a:t>подразумевает огромный спектр деятельности. Это специалист в отрасли права, который занимается его изучением, обучением праву, исследованиями в данной отрасли и практическим применением навыков. Под понятием «юрист» находится целый список востребованных профессий: адвокат, судья, прокурор, нотариус, юрисконсульт, следователь.</a:t>
            </a:r>
            <a:endParaRPr lang="ru-RU" dirty="0"/>
          </a:p>
        </p:txBody>
      </p:sp>
      <p:sp>
        <p:nvSpPr>
          <p:cNvPr id="6148" name="AutoShape 4" descr="Чем занимается штатный юрист на предприят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0" name="AutoShape 6" descr="Чем занимается штатный юрист на предприят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2" name="AutoShape 8"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4" name="AutoShape 10"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6" name="AutoShape 12"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58" name="AutoShape 14"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60" name="AutoShape 16"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62" name="AutoShape 18"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64" name="AutoShape 20"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66" name="AutoShape 22" descr="ᐈ Юрист картинки фото, фотографии юрист | скачать на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6" name="Рисунок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3153" y="313107"/>
            <a:ext cx="1049274" cy="936146"/>
          </a:xfrm>
          <a:prstGeom prst="rect">
            <a:avLst/>
          </a:prstGeom>
          <a:ln>
            <a:noFill/>
          </a:ln>
          <a:effectLst>
            <a:outerShdw blurRad="190500" algn="tl" rotWithShape="0">
              <a:srgbClr val="000000">
                <a:alpha val="70000"/>
              </a:srgbClr>
            </a:outerShdw>
          </a:effectLst>
        </p:spPr>
      </p:pic>
      <p:pic>
        <p:nvPicPr>
          <p:cNvPr id="3074" name="Picture 2" descr="F:\для атласа\18-03-12-1.jpg"/>
          <p:cNvPicPr>
            <a:picLocks noChangeAspect="1" noChangeArrowheads="1"/>
          </p:cNvPicPr>
          <p:nvPr/>
        </p:nvPicPr>
        <p:blipFill>
          <a:blip r:embed="rId3"/>
          <a:srcRect/>
          <a:stretch>
            <a:fillRect/>
          </a:stretch>
        </p:blipFill>
        <p:spPr bwMode="auto">
          <a:xfrm>
            <a:off x="857223" y="2000240"/>
            <a:ext cx="3429025" cy="1928826"/>
          </a:xfrm>
          <a:prstGeom prst="rect">
            <a:avLst/>
          </a:prstGeom>
          <a:ln>
            <a:noFill/>
          </a:ln>
          <a:effectLst>
            <a:outerShdw blurRad="292100" dist="139700" dir="2700000" algn="tl" rotWithShape="0">
              <a:srgbClr val="333333">
                <a:alpha val="65000"/>
              </a:srgbClr>
            </a:outerShdw>
          </a:effectLst>
        </p:spPr>
      </p:pic>
      <p:pic>
        <p:nvPicPr>
          <p:cNvPr id="3075" name="Picture 3" descr="F:\для атласа\17-12-13-2.jpg"/>
          <p:cNvPicPr>
            <a:picLocks noChangeAspect="1" noChangeArrowheads="1"/>
          </p:cNvPicPr>
          <p:nvPr/>
        </p:nvPicPr>
        <p:blipFill>
          <a:blip r:embed="rId4"/>
          <a:srcRect/>
          <a:stretch>
            <a:fillRect/>
          </a:stretch>
        </p:blipFill>
        <p:spPr bwMode="auto">
          <a:xfrm>
            <a:off x="4857752" y="2000240"/>
            <a:ext cx="3381821" cy="19288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652427" y="214290"/>
            <a:ext cx="7384069" cy="1692771"/>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0101000 ДОШКОЛЬНОЕ ВОСПИТАНИЕ И ОБУЧЕНИЕ</a:t>
            </a:r>
          </a:p>
          <a:p>
            <a:r>
              <a:rPr lang="ru-RU" sz="2000" b="1" i="1" dirty="0" smtClean="0">
                <a:solidFill>
                  <a:srgbClr val="0070C0"/>
                </a:solidFill>
                <a:latin typeface="Times New Roman" pitchFamily="18" charset="0"/>
                <a:cs typeface="Times New Roman" pitchFamily="18" charset="0"/>
              </a:rPr>
              <a:t>Квалификация</a:t>
            </a:r>
            <a:r>
              <a:rPr lang="ru-RU" sz="2000" b="1" i="1" dirty="0">
                <a:solidFill>
                  <a:srgbClr val="0070C0"/>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010101 3 Воспитатель дошкольных организаций</a:t>
            </a:r>
          </a:p>
          <a:p>
            <a:r>
              <a:rPr lang="ru-RU" sz="2000" b="1" i="1" dirty="0" smtClean="0">
                <a:solidFill>
                  <a:srgbClr val="0070C0"/>
                </a:solidFill>
                <a:latin typeface="Times New Roman" pitchFamily="18" charset="0"/>
                <a:cs typeface="Times New Roman" pitchFamily="18" charset="0"/>
              </a:rPr>
              <a:t>Срок обучения: </a:t>
            </a:r>
            <a:r>
              <a:rPr lang="ru-RU" sz="2000" dirty="0" smtClean="0">
                <a:latin typeface="Times New Roman" pitchFamily="18" charset="0"/>
                <a:cs typeface="Times New Roman" pitchFamily="18" charset="0"/>
              </a:rPr>
              <a:t>на базе 9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3г. 10мес. </a:t>
            </a: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на базе 11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2г. 10 мес. </a:t>
            </a:r>
            <a:endParaRPr lang="ru-RU" sz="2000" dirty="0">
              <a:latin typeface="Times New Roman" pitchFamily="18" charset="0"/>
              <a:cs typeface="Times New Roman" pitchFamily="18" charset="0"/>
            </a:endParaRPr>
          </a:p>
        </p:txBody>
      </p:sp>
      <p:sp>
        <p:nvSpPr>
          <p:cNvPr id="15" name="Прямоугольник 14"/>
          <p:cNvSpPr/>
          <p:nvPr/>
        </p:nvSpPr>
        <p:spPr>
          <a:xfrm>
            <a:off x="714348" y="4149080"/>
            <a:ext cx="7602068" cy="2246769"/>
          </a:xfrm>
          <a:prstGeom prst="rect">
            <a:avLst/>
          </a:prstGeom>
        </p:spPr>
        <p:txBody>
          <a:bodyPr wrap="square">
            <a:spAutoFit/>
          </a:bodyPr>
          <a:lstStyle/>
          <a:p>
            <a:pPr algn="just"/>
            <a:r>
              <a:rPr lang="ru-RU" sz="2000" b="1" i="1" dirty="0" smtClean="0">
                <a:latin typeface="Times New Roman" pitchFamily="18" charset="0"/>
                <a:cs typeface="Times New Roman" pitchFamily="18" charset="0"/>
              </a:rPr>
              <a:t>Воспитатель дошкольных организаций</a:t>
            </a:r>
            <a:r>
              <a:rPr lang="ru-RU" sz="2000" dirty="0" smtClean="0">
                <a:latin typeface="Times New Roman" pitchFamily="18" charset="0"/>
                <a:cs typeface="Times New Roman" pitchFamily="18" charset="0"/>
              </a:rPr>
              <a:t> – проводник детей дошкольного возраста в мир знаний, мир фантазий, мир активной деятельности. Именно он оказывает воздействие на формирование характера ребенка, под его влиянием формируется личность каждого ребенка. Именно поэтому так важно, чтобы педагог был профессионалом своего дела, а работа с детьми была его настоящим призванием</a:t>
            </a:r>
            <a:endParaRPr lang="ru-RU" sz="2000" dirty="0">
              <a:latin typeface="Times New Roman" pitchFamily="18" charset="0"/>
              <a:cs typeface="Times New Roman" pitchFamily="18" charset="0"/>
            </a:endParaRPr>
          </a:p>
        </p:txBody>
      </p:sp>
      <p:pic>
        <p:nvPicPr>
          <p:cNvPr id="7" name="Рисунок 6" descr="D:\2015-2016\профориентация\Монтесори\IMG_0876.JPG"/>
          <p:cNvPicPr/>
          <p:nvPr/>
        </p:nvPicPr>
        <p:blipFill rotWithShape="1">
          <a:blip r:embed="rId2" cstate="print"/>
          <a:srcRect r="9950"/>
          <a:stretch/>
        </p:blipFill>
        <p:spPr bwMode="auto">
          <a:xfrm>
            <a:off x="1000100" y="2071678"/>
            <a:ext cx="3000396" cy="2000264"/>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3153" y="313107"/>
            <a:ext cx="1049274" cy="936146"/>
          </a:xfrm>
          <a:prstGeom prst="rect">
            <a:avLst/>
          </a:prstGeom>
          <a:ln>
            <a:noFill/>
          </a:ln>
          <a:effectLst>
            <a:outerShdw blurRad="190500" algn="tl" rotWithShape="0">
              <a:srgbClr val="000000">
                <a:alpha val="70000"/>
              </a:srgbClr>
            </a:outerShdw>
          </a:effectLst>
        </p:spPr>
      </p:pic>
      <p:pic>
        <p:nvPicPr>
          <p:cNvPr id="2050" name="Picture 2" descr="F:\для атласа\19-01-29-1.jpg"/>
          <p:cNvPicPr>
            <a:picLocks noChangeAspect="1" noChangeArrowheads="1"/>
          </p:cNvPicPr>
          <p:nvPr/>
        </p:nvPicPr>
        <p:blipFill>
          <a:blip r:embed="rId4"/>
          <a:srcRect/>
          <a:stretch>
            <a:fillRect/>
          </a:stretch>
        </p:blipFill>
        <p:spPr bwMode="auto">
          <a:xfrm>
            <a:off x="4825998" y="2000239"/>
            <a:ext cx="3222627" cy="207170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1835696" y="214290"/>
            <a:ext cx="6624736" cy="1354217"/>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0111000</a:t>
            </a:r>
            <a:r>
              <a:rPr lang="ru-RU" sz="2200" dirty="0" smtClean="0">
                <a:solidFill>
                  <a:srgbClr val="0070C0"/>
                </a:solidFill>
                <a:latin typeface="Times New Roman" pitchFamily="18" charset="0"/>
                <a:cs typeface="Times New Roman" pitchFamily="18" charset="0"/>
              </a:rPr>
              <a:t> </a:t>
            </a:r>
            <a:r>
              <a:rPr lang="ru-RU" sz="2200" b="1" dirty="0" smtClean="0">
                <a:solidFill>
                  <a:srgbClr val="0070C0"/>
                </a:solidFill>
                <a:latin typeface="Times New Roman" pitchFamily="18" charset="0"/>
                <a:cs typeface="Times New Roman" pitchFamily="18" charset="0"/>
              </a:rPr>
              <a:t>ОСНОВНОЕ СРЕДНЕЕ ОБРАЗОВАНИЕ</a:t>
            </a:r>
          </a:p>
          <a:p>
            <a:r>
              <a:rPr lang="ru-RU" sz="2000" b="1" i="1" dirty="0" smtClean="0">
                <a:solidFill>
                  <a:srgbClr val="0070C0"/>
                </a:solidFill>
                <a:latin typeface="Times New Roman" pitchFamily="18" charset="0"/>
                <a:cs typeface="Times New Roman" pitchFamily="18" charset="0"/>
              </a:rPr>
              <a:t>Квалификация: </a:t>
            </a:r>
            <a:r>
              <a:rPr lang="ru-RU" sz="2000" dirty="0" smtClean="0">
                <a:latin typeface="Times New Roman" pitchFamily="18" charset="0"/>
                <a:cs typeface="Times New Roman" pitchFamily="18" charset="0"/>
              </a:rPr>
              <a:t>011108 3  Учитель иностранного языка</a:t>
            </a:r>
          </a:p>
          <a:p>
            <a:r>
              <a:rPr lang="ru-RU" sz="2000" b="1" i="1" dirty="0" smtClean="0">
                <a:solidFill>
                  <a:srgbClr val="0070C0"/>
                </a:solidFill>
                <a:latin typeface="Times New Roman" pitchFamily="18" charset="0"/>
                <a:cs typeface="Times New Roman" pitchFamily="18" charset="0"/>
              </a:rPr>
              <a:t>Срок обучения: </a:t>
            </a:r>
            <a:r>
              <a:rPr lang="ru-RU" sz="2000" dirty="0" smtClean="0">
                <a:latin typeface="Times New Roman" pitchFamily="18" charset="0"/>
                <a:cs typeface="Times New Roman" pitchFamily="18" charset="0"/>
              </a:rPr>
              <a:t>на базе 9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3г. 10 мес., </a:t>
            </a: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на базе 11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2г. 10 мес.</a:t>
            </a:r>
            <a:endParaRPr lang="ru-RU" sz="2000" dirty="0">
              <a:latin typeface="Times New Roman" pitchFamily="18" charset="0"/>
              <a:cs typeface="Times New Roman" pitchFamily="18" charset="0"/>
            </a:endParaRPr>
          </a:p>
        </p:txBody>
      </p:sp>
      <p:sp>
        <p:nvSpPr>
          <p:cNvPr id="5" name="Прямоугольник 4"/>
          <p:cNvSpPr/>
          <p:nvPr/>
        </p:nvSpPr>
        <p:spPr>
          <a:xfrm>
            <a:off x="4427984" y="1679317"/>
            <a:ext cx="4143404" cy="3477875"/>
          </a:xfrm>
          <a:prstGeom prst="rect">
            <a:avLst/>
          </a:prstGeom>
        </p:spPr>
        <p:txBody>
          <a:bodyPr wrap="square">
            <a:spAutoFit/>
          </a:bodyPr>
          <a:lstStyle/>
          <a:p>
            <a:pPr algn="just"/>
            <a:r>
              <a:rPr lang="ru-RU" sz="2000" b="1" i="1" dirty="0" smtClean="0">
                <a:latin typeface="Times New Roman" pitchFamily="18" charset="0"/>
                <a:cs typeface="Times New Roman" pitchFamily="18" charset="0"/>
              </a:rPr>
              <a:t>Преподаватель английского языка</a:t>
            </a:r>
            <a:r>
              <a:rPr lang="ru-RU" sz="2000" dirty="0" smtClean="0">
                <a:latin typeface="Times New Roman" pitchFamily="18" charset="0"/>
                <a:cs typeface="Times New Roman" pitchFamily="18" charset="0"/>
              </a:rPr>
              <a:t> –  педагог, обучающий английскому языку, создавая условия практического овладения им каждым учащимся. Его задачей является не только обучение грамматике, </a:t>
            </a:r>
            <a:r>
              <a:rPr lang="ru-RU" sz="2000" dirty="0" err="1" smtClean="0">
                <a:latin typeface="Times New Roman" pitchFamily="18" charset="0"/>
                <a:cs typeface="Times New Roman" pitchFamily="18" charset="0"/>
              </a:rPr>
              <a:t>аудированию</a:t>
            </a:r>
            <a:r>
              <a:rPr lang="ru-RU" sz="2000" dirty="0" smtClean="0">
                <a:latin typeface="Times New Roman" pitchFamily="18" charset="0"/>
                <a:cs typeface="Times New Roman" pitchFamily="18" charset="0"/>
              </a:rPr>
              <a:t> и разговорной речи на английском, но и активизация познавательной деятельности учащихся в процессе языкового обучения. </a:t>
            </a:r>
            <a:endParaRPr lang="ru-RU" sz="2000" dirty="0">
              <a:latin typeface="Times New Roman" pitchFamily="18" charset="0"/>
              <a:cs typeface="Times New Roman" pitchFamily="18" charset="0"/>
            </a:endParaRPr>
          </a:p>
        </p:txBody>
      </p:sp>
      <p:sp>
        <p:nvSpPr>
          <p:cNvPr id="2" name="Прямоугольник 1"/>
          <p:cNvSpPr/>
          <p:nvPr/>
        </p:nvSpPr>
        <p:spPr>
          <a:xfrm>
            <a:off x="487779" y="5157192"/>
            <a:ext cx="8142791" cy="1323439"/>
          </a:xfrm>
          <a:prstGeom prst="rect">
            <a:avLst/>
          </a:prstGeom>
        </p:spPr>
        <p:txBody>
          <a:bodyPr wrap="square">
            <a:spAutoFit/>
          </a:bodyPr>
          <a:lstStyle/>
          <a:p>
            <a:r>
              <a:rPr lang="ru-RU" sz="2000" dirty="0">
                <a:latin typeface="Times New Roman" pitchFamily="18" charset="0"/>
                <a:cs typeface="Times New Roman" pitchFamily="18" charset="0"/>
              </a:rPr>
              <a:t>Благодаря преподавателю английского языка обучающиеся погружаются в историю и культуру англоговорящих стран, что способствует лучшему пониманию ментальности людей, говорящих на английском языке, и облегчает процесс коммуникации с ними.</a:t>
            </a:r>
          </a:p>
        </p:txBody>
      </p:sp>
      <p:pic>
        <p:nvPicPr>
          <p:cNvPr id="7" name="Рисунок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3153" y="313107"/>
            <a:ext cx="1049274" cy="936146"/>
          </a:xfrm>
          <a:prstGeom prst="rect">
            <a:avLst/>
          </a:prstGeom>
          <a:ln>
            <a:noFill/>
          </a:ln>
          <a:effectLst>
            <a:outerShdw blurRad="190500" algn="tl" rotWithShape="0">
              <a:srgbClr val="000000">
                <a:alpha val="70000"/>
              </a:srgbClr>
            </a:outerShdw>
          </a:effectLst>
        </p:spPr>
      </p:pic>
      <p:pic>
        <p:nvPicPr>
          <p:cNvPr id="6146" name="Picture 2" descr="C:\Users\29 notebook\Desktop\17-05-10-1.jpg"/>
          <p:cNvPicPr>
            <a:picLocks noChangeAspect="1" noChangeArrowheads="1"/>
          </p:cNvPicPr>
          <p:nvPr/>
        </p:nvPicPr>
        <p:blipFill>
          <a:blip r:embed="rId3"/>
          <a:srcRect/>
          <a:stretch>
            <a:fillRect/>
          </a:stretch>
        </p:blipFill>
        <p:spPr bwMode="auto">
          <a:xfrm>
            <a:off x="642910" y="1857364"/>
            <a:ext cx="3357586" cy="31432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1835696" y="357166"/>
            <a:ext cx="6984776" cy="1661993"/>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0111000</a:t>
            </a:r>
            <a:r>
              <a:rPr lang="ru-RU" sz="2200" dirty="0" smtClean="0">
                <a:solidFill>
                  <a:srgbClr val="0070C0"/>
                </a:solidFill>
                <a:latin typeface="Times New Roman" pitchFamily="18" charset="0"/>
                <a:cs typeface="Times New Roman" pitchFamily="18" charset="0"/>
              </a:rPr>
              <a:t> </a:t>
            </a:r>
            <a:r>
              <a:rPr lang="ru-RU" sz="2200" b="1" dirty="0" smtClean="0">
                <a:solidFill>
                  <a:srgbClr val="0070C0"/>
                </a:solidFill>
                <a:latin typeface="Times New Roman" pitchFamily="18" charset="0"/>
                <a:cs typeface="Times New Roman" pitchFamily="18" charset="0"/>
              </a:rPr>
              <a:t>ОСНОВНОЕ  СРЕДНЕЕ ОБРАЗОВАНИЕ</a:t>
            </a:r>
          </a:p>
          <a:p>
            <a:r>
              <a:rPr lang="ru-RU" sz="2000" b="1" i="1" dirty="0" smtClean="0">
                <a:solidFill>
                  <a:srgbClr val="0070C0"/>
                </a:solidFill>
                <a:latin typeface="Times New Roman" pitchFamily="18" charset="0"/>
                <a:cs typeface="Times New Roman" pitchFamily="18" charset="0"/>
              </a:rPr>
              <a:t>Квалификация: </a:t>
            </a:r>
            <a:r>
              <a:rPr lang="ru-RU" sz="2000" dirty="0" smtClean="0">
                <a:latin typeface="Times New Roman" pitchFamily="18" charset="0"/>
                <a:cs typeface="Times New Roman" pitchFamily="18" charset="0"/>
              </a:rPr>
              <a:t>011101 3  Учитель казахского языка и литературы</a:t>
            </a:r>
          </a:p>
          <a:p>
            <a:r>
              <a:rPr lang="ru-RU" sz="2000" b="1" i="1" dirty="0" smtClean="0">
                <a:solidFill>
                  <a:srgbClr val="0070C0"/>
                </a:solidFill>
                <a:latin typeface="Times New Roman" pitchFamily="18" charset="0"/>
                <a:cs typeface="Times New Roman" pitchFamily="18" charset="0"/>
              </a:rPr>
              <a:t>Срок обучения: </a:t>
            </a:r>
            <a:r>
              <a:rPr lang="ru-RU" sz="2000" dirty="0" smtClean="0">
                <a:latin typeface="Times New Roman" pitchFamily="18" charset="0"/>
                <a:cs typeface="Times New Roman" pitchFamily="18" charset="0"/>
              </a:rPr>
              <a:t>на базе 9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3г.10мес. </a:t>
            </a: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на базе 11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- 2г.10.мес.</a:t>
            </a:r>
            <a:endParaRPr lang="ru-RU" sz="2000" dirty="0">
              <a:latin typeface="Times New Roman" pitchFamily="18" charset="0"/>
              <a:cs typeface="Times New Roman" pitchFamily="18" charset="0"/>
            </a:endParaRPr>
          </a:p>
        </p:txBody>
      </p:sp>
      <p:sp>
        <p:nvSpPr>
          <p:cNvPr id="5" name="Прямоугольник 4"/>
          <p:cNvSpPr/>
          <p:nvPr/>
        </p:nvSpPr>
        <p:spPr>
          <a:xfrm>
            <a:off x="1500166" y="5929330"/>
            <a:ext cx="5357834" cy="369332"/>
          </a:xfrm>
          <a:prstGeom prst="rect">
            <a:avLst/>
          </a:prstGeom>
        </p:spPr>
        <p:txBody>
          <a:bodyPr wrap="square">
            <a:spAutoFit/>
          </a:bodyPr>
          <a:lstStyle/>
          <a:p>
            <a:r>
              <a:rPr lang="ru-RU" dirty="0" smtClean="0"/>
              <a:t>  </a:t>
            </a:r>
            <a:endParaRPr lang="ru-RU" dirty="0"/>
          </a:p>
        </p:txBody>
      </p:sp>
      <p:sp>
        <p:nvSpPr>
          <p:cNvPr id="7" name="Прямоугольник 6"/>
          <p:cNvSpPr/>
          <p:nvPr/>
        </p:nvSpPr>
        <p:spPr>
          <a:xfrm>
            <a:off x="785786" y="4071942"/>
            <a:ext cx="7929618" cy="2554545"/>
          </a:xfrm>
          <a:prstGeom prst="rect">
            <a:avLst/>
          </a:prstGeom>
        </p:spPr>
        <p:txBody>
          <a:bodyPr wrap="square">
            <a:spAutoFit/>
          </a:bodyPr>
          <a:lstStyle/>
          <a:p>
            <a:pPr algn="just"/>
            <a:r>
              <a:rPr lang="ru-RU" sz="2000" b="1" i="1" dirty="0" smtClean="0">
                <a:latin typeface="Times New Roman" pitchFamily="18" charset="0"/>
                <a:cs typeface="Times New Roman" pitchFamily="18" charset="0"/>
              </a:rPr>
              <a:t>Учитель казахского языка и литературы </a:t>
            </a:r>
            <a:r>
              <a:rPr lang="ru-RU" sz="2000" dirty="0" smtClean="0">
                <a:latin typeface="Times New Roman" pitchFamily="18" charset="0"/>
                <a:cs typeface="Times New Roman" pitchFamily="18" charset="0"/>
              </a:rPr>
              <a:t>- это одна из самых востребованных и интересных профессий. Освоить казахский язык и литературу, обучить знаниям молодое поколение, воспитать их патриотами своей родины – это важное дело. </a:t>
            </a:r>
          </a:p>
          <a:p>
            <a:pPr algn="just"/>
            <a:r>
              <a:rPr lang="ru-RU" sz="2000" dirty="0" smtClean="0">
                <a:latin typeface="Times New Roman" pitchFamily="18" charset="0"/>
                <a:cs typeface="Times New Roman" pitchFamily="18" charset="0"/>
              </a:rPr>
              <a:t>Пристальное внимание уделяется как теории и истории казахской литературы, так и лингвистическим аспектам ее функционирования. Изучается как современное состояние казахского языка, так и его история. </a:t>
            </a:r>
          </a:p>
        </p:txBody>
      </p:sp>
      <p:pic>
        <p:nvPicPr>
          <p:cNvPr id="8" name="Picture 2" descr="G:\ОБМЕННИК\ФОТО\КЯЛ\IMG-20180619-WA0060.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6452" r="11412" b="8693"/>
          <a:stretch/>
        </p:blipFill>
        <p:spPr bwMode="auto">
          <a:xfrm>
            <a:off x="1043608" y="2026168"/>
            <a:ext cx="3099764" cy="18756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 name="Рисунок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3153" y="313107"/>
            <a:ext cx="1049274" cy="936146"/>
          </a:xfrm>
          <a:prstGeom prst="rect">
            <a:avLst/>
          </a:prstGeom>
          <a:ln>
            <a:noFill/>
          </a:ln>
          <a:effectLst>
            <a:outerShdw blurRad="190500" algn="tl" rotWithShape="0">
              <a:srgbClr val="000000">
                <a:alpha val="70000"/>
              </a:srgbClr>
            </a:outerShdw>
          </a:effectLst>
        </p:spPr>
      </p:pic>
      <p:pic>
        <p:nvPicPr>
          <p:cNvPr id="4098" name="Picture 2" descr="C:\Users\29 notebook\Desktop\17-05-10-3.jpg"/>
          <p:cNvPicPr>
            <a:picLocks noChangeAspect="1" noChangeArrowheads="1"/>
          </p:cNvPicPr>
          <p:nvPr/>
        </p:nvPicPr>
        <p:blipFill>
          <a:blip r:embed="rId4"/>
          <a:srcRect/>
          <a:stretch>
            <a:fillRect/>
          </a:stretch>
        </p:blipFill>
        <p:spPr bwMode="auto">
          <a:xfrm>
            <a:off x="5072066" y="2000240"/>
            <a:ext cx="3143272" cy="18573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5696" y="252142"/>
            <a:ext cx="6664824" cy="1969770"/>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0511000</a:t>
            </a:r>
            <a:r>
              <a:rPr lang="ru-RU" sz="2200" dirty="0" smtClean="0">
                <a:solidFill>
                  <a:srgbClr val="0070C0"/>
                </a:solidFill>
                <a:latin typeface="Times New Roman" pitchFamily="18" charset="0"/>
                <a:cs typeface="Times New Roman" pitchFamily="18" charset="0"/>
              </a:rPr>
              <a:t> </a:t>
            </a:r>
            <a:r>
              <a:rPr lang="ru-RU" sz="2200" dirty="0" smtClean="0">
                <a:solidFill>
                  <a:srgbClr val="0070C0"/>
                </a:solidFill>
              </a:rPr>
              <a:t> </a:t>
            </a:r>
            <a:r>
              <a:rPr lang="ru-RU" sz="2200" b="1" dirty="0" smtClean="0">
                <a:solidFill>
                  <a:srgbClr val="0070C0"/>
                </a:solidFill>
                <a:latin typeface="Times New Roman" pitchFamily="18" charset="0"/>
                <a:cs typeface="Times New Roman" pitchFamily="18" charset="0"/>
              </a:rPr>
              <a:t>ТУРИЗМ (ПО ОТРАСЛЯМ)</a:t>
            </a:r>
          </a:p>
          <a:p>
            <a:r>
              <a:rPr lang="ru-RU" sz="2000" b="1" i="1" dirty="0" smtClean="0">
                <a:solidFill>
                  <a:srgbClr val="0070C0"/>
                </a:solidFill>
                <a:latin typeface="Times New Roman" pitchFamily="18" charset="0"/>
                <a:cs typeface="Times New Roman" pitchFamily="18" charset="0"/>
              </a:rPr>
              <a:t>Квалификация: </a:t>
            </a:r>
            <a:r>
              <a:rPr lang="ru-RU" sz="2000" dirty="0" smtClean="0">
                <a:latin typeface="Times New Roman" pitchFamily="18" charset="0"/>
                <a:cs typeface="Times New Roman" pitchFamily="18" charset="0"/>
              </a:rPr>
              <a:t>051104 3  Менеджер</a:t>
            </a: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051102</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2</a:t>
            </a:r>
            <a:r>
              <a:rPr lang="ru-RU"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Экскурсовод</a:t>
            </a:r>
            <a:endParaRPr lang="ru-RU" sz="2000" dirty="0" smtClean="0">
              <a:latin typeface="Times New Roman" pitchFamily="18" charset="0"/>
              <a:cs typeface="Times New Roman" pitchFamily="18" charset="0"/>
            </a:endParaRP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051103 2</a:t>
            </a:r>
            <a:r>
              <a:rPr lang="ru-RU"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Туристический</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агент</a:t>
            </a:r>
            <a:endParaRPr lang="ru-RU" sz="2000" dirty="0" smtClean="0">
              <a:latin typeface="Times New Roman" pitchFamily="18" charset="0"/>
              <a:cs typeface="Times New Roman" pitchFamily="18" charset="0"/>
            </a:endParaRPr>
          </a:p>
          <a:p>
            <a:r>
              <a:rPr lang="ru-RU" sz="2000" b="1" i="1" dirty="0" smtClean="0">
                <a:solidFill>
                  <a:srgbClr val="0070C0"/>
                </a:solidFill>
                <a:latin typeface="Times New Roman" pitchFamily="18" charset="0"/>
                <a:cs typeface="Times New Roman" pitchFamily="18" charset="0"/>
              </a:rPr>
              <a:t>Срок обучения: </a:t>
            </a:r>
            <a:r>
              <a:rPr lang="ru-RU" sz="2000" dirty="0" smtClean="0">
                <a:latin typeface="Times New Roman" pitchFamily="18" charset="0"/>
                <a:cs typeface="Times New Roman" pitchFamily="18" charset="0"/>
              </a:rPr>
              <a:t>на базе 9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3г. 10 мес.</a:t>
            </a:r>
          </a:p>
          <a:p>
            <a:r>
              <a:rPr lang="ru-RU" sz="2000" dirty="0" smtClean="0">
                <a:latin typeface="Times New Roman" pitchFamily="18" charset="0"/>
                <a:cs typeface="Times New Roman" pitchFamily="18" charset="0"/>
              </a:rPr>
              <a:t>                            на базе </a:t>
            </a:r>
            <a:r>
              <a:rPr lang="ru-RU" sz="2000" dirty="0">
                <a:latin typeface="Times New Roman" pitchFamily="18" charset="0"/>
                <a:cs typeface="Times New Roman" pitchFamily="18" charset="0"/>
              </a:rPr>
              <a:t>11 – 2г.10мес</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
        <p:nvSpPr>
          <p:cNvPr id="4" name="Прямоугольник 3"/>
          <p:cNvSpPr/>
          <p:nvPr/>
        </p:nvSpPr>
        <p:spPr>
          <a:xfrm>
            <a:off x="467545" y="4365104"/>
            <a:ext cx="8285004" cy="2246769"/>
          </a:xfrm>
          <a:prstGeom prst="rect">
            <a:avLst/>
          </a:prstGeom>
        </p:spPr>
        <p:txBody>
          <a:bodyPr wrap="square">
            <a:spAutoFit/>
          </a:bodyPr>
          <a:lstStyle/>
          <a:p>
            <a:pPr algn="just"/>
            <a:r>
              <a:rPr lang="ru-RU" sz="2000" b="1" i="1" dirty="0" smtClean="0">
                <a:latin typeface="Times New Roman" pitchFamily="18" charset="0"/>
                <a:cs typeface="Times New Roman" pitchFamily="18" charset="0"/>
              </a:rPr>
              <a:t>Менеджер по туризму </a:t>
            </a:r>
            <a:r>
              <a:rPr lang="ru-RU" sz="2000" dirty="0" smtClean="0">
                <a:latin typeface="Times New Roman" pitchFamily="18" charset="0"/>
                <a:cs typeface="Times New Roman" pitchFamily="18" charset="0"/>
              </a:rPr>
              <a:t>– человек, занимающийся подготовкой и обеспечением отдыха клиентов компании, в которой он работает  Он знает все о странах, которыми занимается и постоянно поддерживает связь со своими клиентами, во время их отдыха, а также с руководством отелей и транспортно-пассажирских компаний, гидами-экскурсоводами, развлекательными центрами и заведениями, посещение которых входит в культурный сегмент программы отдыха по путевке</a:t>
            </a:r>
            <a:endParaRPr lang="ru-RU" dirty="0"/>
          </a:p>
        </p:txBody>
      </p:sp>
      <p:pic>
        <p:nvPicPr>
          <p:cNvPr id="2" name="Picture 2" descr="F:\сынок 2 курс\IMG_0978.JPG"/>
          <p:cNvPicPr>
            <a:picLocks noChangeAspect="1" noChangeArrowheads="1"/>
          </p:cNvPicPr>
          <p:nvPr/>
        </p:nvPicPr>
        <p:blipFill rotWithShape="1">
          <a:blip r:embed="rId2" cstate="print"/>
          <a:srcRect r="5233"/>
          <a:stretch/>
        </p:blipFill>
        <p:spPr bwMode="auto">
          <a:xfrm>
            <a:off x="1403648" y="2345488"/>
            <a:ext cx="2658097" cy="1875600"/>
          </a:xfrm>
          <a:prstGeom prst="rect">
            <a:avLst/>
          </a:prstGeom>
          <a:ln>
            <a:noFill/>
          </a:ln>
          <a:effectLst>
            <a:outerShdw blurRad="190500" algn="tl" rotWithShape="0">
              <a:srgbClr val="000000">
                <a:alpha val="70000"/>
              </a:srgbClr>
            </a:outerShdw>
          </a:effectLst>
        </p:spPr>
      </p:pic>
      <p:pic>
        <p:nvPicPr>
          <p:cNvPr id="2051" name="Picture 3" descr="F:\сынок 2 курс\WHTX2288.jpg"/>
          <p:cNvPicPr>
            <a:picLocks noChangeAspect="1" noChangeArrowheads="1"/>
          </p:cNvPicPr>
          <p:nvPr/>
        </p:nvPicPr>
        <p:blipFill>
          <a:blip r:embed="rId3" cstate="print"/>
          <a:srcRect/>
          <a:stretch>
            <a:fillRect/>
          </a:stretch>
        </p:blipFill>
        <p:spPr bwMode="auto">
          <a:xfrm>
            <a:off x="5004048" y="2345488"/>
            <a:ext cx="2584855" cy="187560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3153" y="313107"/>
            <a:ext cx="1049274" cy="93614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1652427" y="214086"/>
            <a:ext cx="7240054" cy="2308324"/>
          </a:xfrm>
          <a:prstGeom prst="rect">
            <a:avLst/>
          </a:prstGeom>
          <a:noFill/>
        </p:spPr>
        <p:txBody>
          <a:bodyPr wrap="square" rtlCol="0">
            <a:spAutoFit/>
          </a:bodyPr>
          <a:lstStyle/>
          <a:p>
            <a:r>
              <a:rPr lang="ru-RU" sz="2200" b="1" dirty="0" smtClean="0">
                <a:solidFill>
                  <a:srgbClr val="0070C0"/>
                </a:solidFill>
                <a:latin typeface="Times New Roman" pitchFamily="18" charset="0"/>
                <a:cs typeface="Times New Roman" pitchFamily="18" charset="0"/>
              </a:rPr>
              <a:t>0507000</a:t>
            </a:r>
            <a:r>
              <a:rPr lang="ru-RU" sz="2200" dirty="0" smtClean="0">
                <a:solidFill>
                  <a:srgbClr val="0070C0"/>
                </a:solidFill>
                <a:latin typeface="Times New Roman" pitchFamily="18" charset="0"/>
                <a:cs typeface="Times New Roman" pitchFamily="18" charset="0"/>
              </a:rPr>
              <a:t> </a:t>
            </a:r>
            <a:r>
              <a:rPr lang="ru-RU" sz="2200" dirty="0" smtClean="0">
                <a:solidFill>
                  <a:srgbClr val="0070C0"/>
                </a:solidFill>
              </a:rPr>
              <a:t> </a:t>
            </a:r>
            <a:r>
              <a:rPr lang="ru-RU" sz="2200" b="1" dirty="0" smtClean="0">
                <a:solidFill>
                  <a:srgbClr val="0070C0"/>
                </a:solidFill>
                <a:latin typeface="Times New Roman" pitchFamily="18" charset="0"/>
                <a:cs typeface="Times New Roman" pitchFamily="18" charset="0"/>
              </a:rPr>
              <a:t>ОРГАНИЗАЦИЯ ОБСЛУЖИВАНИЯ ГОСТИНИЧНЫХ ХОЗЯЙСТВ</a:t>
            </a:r>
          </a:p>
          <a:p>
            <a:r>
              <a:rPr lang="ru-RU" sz="2000" b="1" i="1" dirty="0" smtClean="0">
                <a:solidFill>
                  <a:srgbClr val="0070C0"/>
                </a:solidFill>
                <a:latin typeface="Times New Roman" pitchFamily="18" charset="0"/>
                <a:cs typeface="Times New Roman" pitchFamily="18" charset="0"/>
              </a:rPr>
              <a:t>Квалификация:</a:t>
            </a:r>
            <a:r>
              <a:rPr lang="ru-RU" sz="2000" b="1" i="1" dirty="0" smtClean="0">
                <a:solidFill>
                  <a:srgbClr val="0070C0"/>
                </a:solidFill>
              </a:rPr>
              <a:t> </a:t>
            </a:r>
            <a:r>
              <a:rPr lang="en-US" sz="2000" dirty="0">
                <a:latin typeface="Times New Roman" pitchFamily="18" charset="0"/>
                <a:cs typeface="Times New Roman" pitchFamily="18" charset="0"/>
              </a:rPr>
              <a:t>050705 </a:t>
            </a:r>
            <a:r>
              <a:rPr lang="en-US" sz="2000" dirty="0" smtClean="0">
                <a:latin typeface="Times New Roman" pitchFamily="18" charset="0"/>
                <a:cs typeface="Times New Roman" pitchFamily="18" charset="0"/>
              </a:rPr>
              <a:t>3</a:t>
            </a:r>
            <a:r>
              <a:rPr lang="ru-RU"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Администратор</a:t>
            </a:r>
            <a:r>
              <a:rPr lang="ru-RU" sz="2000" dirty="0" smtClean="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050703 1</a:t>
            </a:r>
            <a:r>
              <a:rPr lang="ru-RU"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Горничная</a:t>
            </a:r>
            <a:endParaRPr lang="ru-RU" sz="2000" dirty="0" smtClean="0">
              <a:latin typeface="Times New Roman" pitchFamily="18" charset="0"/>
              <a:cs typeface="Times New Roman" pitchFamily="18" charset="0"/>
            </a:endParaRPr>
          </a:p>
          <a:p>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050704 2</a:t>
            </a:r>
            <a:r>
              <a:rPr lang="ru-RU"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Помощник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администратора</a:t>
            </a:r>
            <a:endParaRPr lang="ru-RU" sz="2000" dirty="0" smtClean="0">
              <a:latin typeface="Times New Roman" pitchFamily="18" charset="0"/>
              <a:cs typeface="Times New Roman" pitchFamily="18" charset="0"/>
            </a:endParaRPr>
          </a:p>
          <a:p>
            <a:r>
              <a:rPr lang="ru-RU" sz="2000" b="1" i="1" dirty="0" smtClean="0">
                <a:solidFill>
                  <a:srgbClr val="0070C0"/>
                </a:solidFill>
                <a:latin typeface="Times New Roman" pitchFamily="18" charset="0"/>
                <a:cs typeface="Times New Roman" pitchFamily="18" charset="0"/>
              </a:rPr>
              <a:t>Срок обучения:</a:t>
            </a:r>
            <a:r>
              <a:rPr lang="ru-RU" sz="2000" i="1" dirty="0" smtClean="0">
                <a:solidFill>
                  <a:srgbClr val="0070C0"/>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на базе 9 </a:t>
            </a:r>
            <a:r>
              <a:rPr lang="ru-RU" sz="2000" dirty="0" err="1" smtClean="0">
                <a:latin typeface="Times New Roman" pitchFamily="18" charset="0"/>
                <a:cs typeface="Times New Roman" pitchFamily="18" charset="0"/>
              </a:rPr>
              <a:t>кл</a:t>
            </a:r>
            <a:r>
              <a:rPr lang="ru-RU" sz="2000" dirty="0" smtClean="0">
                <a:latin typeface="Times New Roman" pitchFamily="18" charset="0"/>
                <a:cs typeface="Times New Roman" pitchFamily="18" charset="0"/>
              </a:rPr>
              <a:t>. - 2г.10 мес. </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на базе 11 к. – 1г.10 мес. </a:t>
            </a:r>
            <a:endParaRPr lang="ru-RU" sz="2000" b="1" dirty="0">
              <a:latin typeface="Times New Roman" pitchFamily="18" charset="0"/>
              <a:cs typeface="Times New Roman" pitchFamily="18" charset="0"/>
            </a:endParaRPr>
          </a:p>
        </p:txBody>
      </p:sp>
      <p:sp>
        <p:nvSpPr>
          <p:cNvPr id="5" name="Прямоугольник 4"/>
          <p:cNvSpPr/>
          <p:nvPr/>
        </p:nvSpPr>
        <p:spPr>
          <a:xfrm>
            <a:off x="622468" y="4509120"/>
            <a:ext cx="8001056" cy="1938992"/>
          </a:xfrm>
          <a:prstGeom prst="rect">
            <a:avLst/>
          </a:prstGeom>
        </p:spPr>
        <p:txBody>
          <a:bodyPr wrap="square">
            <a:spAutoFit/>
          </a:bodyPr>
          <a:lstStyle/>
          <a:p>
            <a:pPr fontAlgn="base"/>
            <a:r>
              <a:rPr lang="ru-RU" dirty="0" smtClean="0"/>
              <a:t> </a:t>
            </a:r>
            <a:r>
              <a:rPr lang="ru-RU" sz="2000" b="1" i="1" dirty="0" smtClean="0">
                <a:latin typeface="Times New Roman" pitchFamily="18" charset="0"/>
                <a:cs typeface="Times New Roman" pitchFamily="18" charset="0"/>
              </a:rPr>
              <a:t>Администратор гостиницы </a:t>
            </a:r>
            <a:r>
              <a:rPr lang="ru-RU" sz="2000" dirty="0" smtClean="0">
                <a:latin typeface="Times New Roman" pitchFamily="18" charset="0"/>
                <a:cs typeface="Times New Roman" pitchFamily="18" charset="0"/>
              </a:rPr>
              <a:t>создает условия для эффективного и культурного обслуживания гостей и создания для них комфортных условий при приеме и размещении в гостинице. Координирует работу персонала службы приема, объясняет им обязанности, планы и организационные требования. Выявляет, анализирует и устраняет причины снижения качества обслуживания гостей.</a:t>
            </a:r>
            <a:endParaRPr lang="ru-RU" sz="2000" dirty="0">
              <a:latin typeface="Times New Roman" pitchFamily="18" charset="0"/>
              <a:cs typeface="Times New Roman" pitchFamily="18" charset="0"/>
            </a:endParaRPr>
          </a:p>
        </p:txBody>
      </p:sp>
      <p:pic>
        <p:nvPicPr>
          <p:cNvPr id="2" name="Рисунок 1" descr="D:\Рабочий стол\1-3 - Оку-ондiрiстiк кызмет на стр 27.jpg"/>
          <p:cNvPicPr>
            <a:picLocks noChangeAspect="1" noChangeArrowheads="1"/>
          </p:cNvPicPr>
          <p:nvPr/>
        </p:nvPicPr>
        <p:blipFill>
          <a:blip r:embed="rId2"/>
          <a:srcRect/>
          <a:stretch>
            <a:fillRect/>
          </a:stretch>
        </p:blipFill>
        <p:spPr bwMode="auto">
          <a:xfrm>
            <a:off x="899592" y="2620944"/>
            <a:ext cx="3254121" cy="187560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3153" y="313107"/>
            <a:ext cx="1049274" cy="936146"/>
          </a:xfrm>
          <a:prstGeom prst="rect">
            <a:avLst/>
          </a:prstGeom>
          <a:ln>
            <a:noFill/>
          </a:ln>
          <a:effectLst>
            <a:outerShdw blurRad="190500" algn="tl" rotWithShape="0">
              <a:srgbClr val="000000">
                <a:alpha val="70000"/>
              </a:srgbClr>
            </a:outerShdw>
          </a:effectLst>
        </p:spPr>
      </p:pic>
      <p:pic>
        <p:nvPicPr>
          <p:cNvPr id="5122" name="Picture 2" descr="C:\Users\29 notebook\Desktop\18-03-28-3.jpg"/>
          <p:cNvPicPr>
            <a:picLocks noChangeAspect="1" noChangeArrowheads="1"/>
          </p:cNvPicPr>
          <p:nvPr/>
        </p:nvPicPr>
        <p:blipFill>
          <a:blip r:embed="rId4"/>
          <a:srcRect/>
          <a:stretch>
            <a:fillRect/>
          </a:stretch>
        </p:blipFill>
        <p:spPr bwMode="auto">
          <a:xfrm>
            <a:off x="5000628" y="2571744"/>
            <a:ext cx="2925829" cy="182165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TotalTime>
  <Words>896</Words>
  <Application>Microsoft Office PowerPoint</Application>
  <PresentationFormat>Экран (4:3)</PresentationFormat>
  <Paragraphs>66</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31 notebook</dc:creator>
  <cp:lastModifiedBy>29 notebook</cp:lastModifiedBy>
  <cp:revision>79</cp:revision>
  <dcterms:created xsi:type="dcterms:W3CDTF">2020-03-10T11:12:32Z</dcterms:created>
  <dcterms:modified xsi:type="dcterms:W3CDTF">2020-04-27T11:19:18Z</dcterms:modified>
</cp:coreProperties>
</file>